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829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c018771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混淆浸润和不浸润液体附着层内分子间距和分子力</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854f75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液体的表面张力</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e94544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浸润与不浸润</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c597e7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液晶</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018771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700" b="1" i="0" dirty="0" err="1">
                <a:solidFill>
                  <a:srgbClr val="000000"/>
                </a:solidFill>
                <a:latin typeface="汉仪舒圆黑简体" pitchFamily="34" charset="0"/>
                <a:ea typeface="汉仪舒圆黑简体" pitchFamily="34" charset="-122"/>
                <a:cs typeface="汉仪舒圆黑简体" pitchFamily="34" charset="-120"/>
              </a:rPr>
              <a:t>易错点</a:t>
            </a:r>
            <a:r>
              <a:rPr lang="en-US" sz="2700" b="1" i="0" dirty="0">
                <a:solidFill>
                  <a:srgbClr val="000000"/>
                </a:solidFill>
                <a:latin typeface="汉仪舒圆黑简体" pitchFamily="34" charset="0"/>
                <a:ea typeface="汉仪舒圆黑简体" pitchFamily="34" charset="-122"/>
                <a:cs typeface="汉仪舒圆黑简体" pitchFamily="34" charset="-120"/>
              </a:rPr>
              <a:t> </a:t>
            </a:r>
            <a:r>
              <a:rPr lang="en-US" sz="2700" b="1" i="0" dirty="0" err="1">
                <a:solidFill>
                  <a:srgbClr val="000000"/>
                </a:solidFill>
                <a:latin typeface="汉仪舒圆黑简体" pitchFamily="34" charset="0"/>
                <a:ea typeface="汉仪舒圆黑简体" pitchFamily="34" charset="-122"/>
                <a:cs typeface="汉仪舒圆黑简体" pitchFamily="34" charset="-120"/>
              </a:rPr>
              <a:t>混淆浸润和不浸润液体附着层内分子间距和分子力</a:t>
            </a:r>
            <a:endParaRPr lang="en-US" sz="27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26.jpeg"/><Relationship Id="rId1"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6.xml"/><Relationship Id="rId2" Type="http://schemas.openxmlformats.org/officeDocument/2006/relationships/image" Target="../media/image28.jpeg"/><Relationship Id="rId1"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image" Target="../media/image11.jpeg"/><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2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5.xml"/><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2_1#338908bb6?vop=1&amp;vop=1&amp;pid=5e9454469&amp;color=0,0,0&amp;mp=1&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模型构建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浸润与不浸润的示意图如图所示</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EX.12_3#338908bb6?htil=1&amp;vop=1&amp;vop=1&amp;pid=5e94544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40280" y="2096135"/>
            <a:ext cx="2322576"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12_4#338908bb6?htil=1&amp;vop=1&amp;vop=1&amp;pid=5e94544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16952" y="1958975"/>
            <a:ext cx="2322576"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338908bb6?vop=1&amp;vop=1&amp;pid=5e945446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水处于完全失重状态,由于水对玻璃的浸润性,在表面张力的作用下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,水应该吸附在容器的内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表面呈现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A的形状,故A正确,B、C、D错误.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0e8b68cea?vop=1&amp;pid=7c597e7d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5.如图所示，通电雾化玻璃是将液体高分子晶膜固定在两片玻璃之间，未通电时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，看起来像一块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毛玻璃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，不透明；通电后，看起来像一块普通玻璃，透明.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可以判断通电雾化玻璃中的液晶(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0e8b68cea.bracket?vop=1&amp;pid=7c597e7d0&amp;color=0,0,0&amp;vpa=5&amp;vtp=1"/>
          <p:cNvSpPr/>
          <p:nvPr/>
        </p:nvSpPr>
        <p:spPr>
          <a:xfrm>
            <a:off x="10877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3#0e8b68cea?htil=1&amp;vop=1&amp;pid=7c597e7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59736" y="1951678"/>
            <a:ext cx="1892808"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0e8b68cea?htil=1&amp;vop=1&amp;pid=7c597e7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01584" y="2070550"/>
            <a:ext cx="1353312"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0e8b68cea.choices?vop=1&amp;pid=7c597e7d0&amp;color=0,0,0&amp;vtp=1&amp;bbb=1"/>
          <p:cNvSpPr/>
          <p:nvPr/>
        </p:nvSpPr>
        <p:spPr>
          <a:xfrm>
            <a:off x="722376" y="41741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A.是液态的晶体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.具有光学性质的各向同性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.不通电时，入射光在液晶层发生了全反射，导致光线无法通过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.通电时，入射光在通过液晶层后按原方向传播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0e8b68cea?vop=1&amp;vop=1&amp;pid=7c597e7d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液晶是介于晶体和液体之间的中间状态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,既具有液体的流动性又具有晶体光学性质的各向异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,A、B错误.不通电时,即在自然条件下,液晶层中的液晶分子无规则排列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,入射光在液晶层发生了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漫反射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,穿过玻璃的光线少,所以像毛玻璃，不透明；通电时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,液晶分子迅速从无规则排列变为有规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则排列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,入射光在通过液晶层后按原方向传播,C错误,D正确.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0e8b68cea?vop=1&amp;vop=1&amp;pid=7c597e7d0&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液晶在光照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、温度、电场等外界作用下,光学性质可能发生改变.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_1#362a5e3b1?vop=1&amp;pid=c0187712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液体的附着层具有收缩趋势的情况发生在(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9_1#362a5e3b1.bracket?vop=1&amp;pid=c01877120&amp;color=0,0,0&amp;vpa=6&amp;vtp=1"/>
          <p:cNvSpPr/>
          <p:nvPr/>
        </p:nvSpPr>
        <p:spPr>
          <a:xfrm>
            <a:off x="570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8_2#362a5e3b1.choices?vop=1&amp;pid=c0187712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.液体不浸润固体的附着层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.表面张力较大的液体的附着层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C.所有液体的附着层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.液体浸润固体的附着层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0_1#362a5e3b1?vop=1&amp;vop=1&amp;pid=c01877120&amp;color=0,0,0&amp;vtp=1&amp;bt=1&amp;bbb=1&amp;hb=1"/>
              <p:cNvSpPr/>
              <p:nvPr/>
            </p:nvSpPr>
            <p:spPr>
              <a:xfrm>
                <a:off x="722376" y="10332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附着层内液体分子间距离大于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时,分子间作用力表现为引力,附着层有收缩的趋势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,即为不浸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润现象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6_AS.20_1#362a5e3b1?vop=1&amp;vop=1&amp;pid=c01877120&amp;color=0,0,0&amp;vtp=1&amp;bt=1&amp;bbb=1&amp;hb=1"/>
              <p:cNvSpPr>
                <a:spLocks noRot="1" noChangeAspect="1" noMove="1" noResize="1" noEditPoints="1" noAdjustHandles="1" noChangeArrowheads="1" noChangeShapeType="1" noTextEdit="1"/>
              </p:cNvSpPr>
              <p:nvPr/>
            </p:nvSpPr>
            <p:spPr>
              <a:xfrm>
                <a:off x="722376" y="1033272"/>
                <a:ext cx="10753344" cy="907034"/>
              </a:xfrm>
              <a:prstGeom prst="rect">
                <a:avLst/>
              </a:prstGeom>
              <a:blipFill rotWithShape="1">
                <a:blip r:embed="rId1"/>
                <a:stretch>
                  <a:fillRect l="-4" t="-14" r="-1364" b="-49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21_1#362a5e3b1?vop=1&amp;vop=1&amp;pid=c01877120&amp;color=0,0,0&amp;vtp=1&amp;bt=1&amp;bbb=1&amp;hb=1"/>
              <p:cNvSpPr/>
              <p:nvPr/>
            </p:nvSpPr>
            <p:spPr>
              <a:xfrm>
                <a:off x="722376" y="969264"/>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：附着层内的液体分子受固体分子引力比液体分子间引力强,部分液体分子进入附着层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着层液体分子密集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,附着层内液体分子间距小于分子间的平衡距离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附着层内分子力表现为斥力,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附着层有扩展趋势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,表现为液体浸润固体.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不浸润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：附着层内的液体分子受固体分子引力较弱,附着层中的部分液体分子进入液体内部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使附着层液体分子比液体内部分子稀疏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,附着层内液体分子间距大于分子的平衡距离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,附着层内分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子力表现为引力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,附着层有收缩趋势,表现为液体不浸润固体.</a:t>
                </a:r>
                <a:endParaRPr lang="en-US" altLang="zh-CN" sz="2000" dirty="0"/>
              </a:p>
            </p:txBody>
          </p:sp>
        </mc:Choice>
        <mc:Fallback>
          <p:sp>
            <p:nvSpPr>
              <p:cNvPr id="2" name="QC_6_EX.21_1#362a5e3b1?vop=1&amp;vop=1&amp;pid=c01877120&amp;color=0,0,0&amp;vtp=1&amp;bt=1&amp;bbb=1&amp;hb=1"/>
              <p:cNvSpPr>
                <a:spLocks noRot="1" noChangeAspect="1" noMove="1" noResize="1" noEditPoints="1" noAdjustHandles="1" noChangeArrowheads="1" noChangeShapeType="1" noTextEdit="1"/>
              </p:cNvSpPr>
              <p:nvPr/>
            </p:nvSpPr>
            <p:spPr>
              <a:xfrm>
                <a:off x="722376" y="969264"/>
                <a:ext cx="10753344" cy="3167634"/>
              </a:xfrm>
              <a:prstGeom prst="rect">
                <a:avLst/>
              </a:prstGeom>
              <a:blipFill rotWithShape="1">
                <a:blip r:embed="rId1"/>
                <a:stretch>
                  <a:fillRect l="-4" t="-8" r="-1376"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fe945f60.fixed?pid=2b1b0f40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8fe945f60.fixed?pid=2b1b0f40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液体</a:t>
            </a:r>
            <a:endParaRPr lang="en-US" altLang="zh-CN" sz="4400" dirty="0"/>
          </a:p>
        </p:txBody>
      </p:sp>
      <p:pic>
        <p:nvPicPr>
          <p:cNvPr id="4" name="C_3#8fe945f60.fixed?pid=2b1b0f40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fe945f60.fixed?pid=2b1b0f40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427ff6b9?vop=1&amp;pid=f854f751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[广东东莞五校2025高二下联考]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关于液体表面张力，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427ff6b9.bracket?vop=1&amp;pid=f854f7517&amp;color=0,0,0&amp;vpa=1&amp;vtp=1&amp;bbb=1"/>
          <p:cNvSpPr/>
          <p:nvPr/>
        </p:nvSpPr>
        <p:spPr>
          <a:xfrm>
            <a:off x="10137839" y="969265"/>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1_3#a427ff6b9?iti=1&amp;htil=1&amp;vop=1&amp;pid=f854f75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04872" y="1511300"/>
            <a:ext cx="2002536"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_4#a427ff6b9?iti=2&amp;htil=1&amp;vop=1&amp;pid=f854f751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18704" y="1685036"/>
            <a:ext cx="1728216"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_5#a427ff6b9?iti=1&amp;htil=1&amp;vop=1&amp;pid=f854f7517&amp;color=0,0,0&amp;vtp=1"/>
          <p:cNvSpPr/>
          <p:nvPr/>
        </p:nvSpPr>
        <p:spPr>
          <a:xfrm>
            <a:off x="3250565" y="296418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_6#a427ff6b9?iti=2&amp;htil=1&amp;vop=1&amp;pid=f854f7517&amp;color=0,0,0&amp;vtp=1"/>
          <p:cNvSpPr/>
          <p:nvPr/>
        </p:nvSpPr>
        <p:spPr>
          <a:xfrm>
            <a:off x="8627237" y="296418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1_7#a427ff6b9.choices?vop=1&amp;pid=f854f7517&amp;color=0,0,0&amp;vtp=1&amp;bbb=1"/>
          <p:cNvSpPr/>
          <p:nvPr/>
        </p:nvSpPr>
        <p:spPr>
          <a:xfrm>
            <a:off x="722376" y="3426841"/>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A.图甲中的液体表面层分子间作用力表现为引力，所以分子间的距离小于平衡距离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.图甲中的液体表面层分子间的距离大于液体内部分子间的平均距离，产生表面张力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.图乙中液体表面张力方向与液面相切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.图乙中液体表面张力方向与液面垂直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a427ff6b9?vop=1&amp;vop=1&amp;pid=f854f751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题图甲中的液体表面层分子间作用力表现为引力,所以分子间的距离大于平衡距离,故A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题图甲中的液体表面层分子间的距离大于液体内部分子间的平均距离,导致表面层内分子之间的分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子力表现为引力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,宏观上产生表面张力,故B正确；结合上述可知,表面张力表现为引力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,可知题图乙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中液体表面张力方向垂直于分界面</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,即与液面相切.故C正确,D错误.</a:t>
                </a:r>
                <a:endParaRPr lang="en-US" altLang="zh-CN" sz="2200" dirty="0"/>
              </a:p>
            </p:txBody>
          </p:sp>
        </mc:Choice>
        <mc:Fallback>
          <p:sp>
            <p:nvSpPr>
              <p:cNvPr id="2" name="QC_5_AS.3_1#a427ff6b9?vop=1&amp;vop=1&amp;pid=f854f7517&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61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ac421bb91?vop=1&amp;pid=f854f751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如图所示，把一条细棉线的两端系在铁丝环上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，使环上布满肥皂液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的薄膜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，这时膜上的棉线是松弛的，用烧热的针刺破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侧的薄膜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，观察到棉线的形状以及受力正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ac421bb91?vop=1&amp;pid=f854f751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5_1#ac421bb91.bracket?vop=1&amp;pid=f854f7517&amp;color=0,0,0&amp;vpa=2&amp;vtp=1"/>
          <p:cNvSpPr/>
          <p:nvPr/>
        </p:nvSpPr>
        <p:spPr>
          <a:xfrm>
            <a:off x="167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ac421bb91?htil=2&amp;vop=1&amp;pid=f854f751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06678" y="2408877"/>
            <a:ext cx="1417320"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ac421bb91.choices?htil=2&amp;vop=1&amp;pid=f854f7517&amp;color=0,0,0&amp;vtp=1&amp;bbb=1"/>
          <p:cNvSpPr/>
          <p:nvPr/>
        </p:nvSpPr>
        <p:spPr>
          <a:xfrm>
            <a:off x="722376" y="2408877"/>
            <a:ext cx="9198864" cy="909066"/>
          </a:xfrm>
          <a:prstGeom prst="rect">
            <a:avLst/>
          </a:prstGeom>
          <a:noFill/>
        </p:spPr>
        <p:txBody>
          <a:bodyPr wrap="none" lIns="0" tIns="0" rIns="0" bIns="0" rtlCol="0" anchor="t"/>
          <a:lstStyle/>
          <a:p>
            <a:pPr latinLnBrk="1">
              <a:lnSpc>
                <a:spcPts val="8100"/>
              </a:lnSpc>
              <a:tabLst>
                <a:tab pos="2372360" algn="l"/>
                <a:tab pos="4707255" algn="l"/>
                <a:tab pos="705421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43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43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6" name="QC_5_BD.4_3#ac421bb91.choice_image?htil=2&amp;vop=1&amp;pid=f854f7517&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8280" y="2457836"/>
            <a:ext cx="1133856" cy="8686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4_3#ac421bb91.choice_image?htil=2&amp;vop=1&amp;pid=f854f7517&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320638" y="2476124"/>
            <a:ext cx="1133856"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4_3#ac421bb91.choice_image?htil=2&amp;vop=1&amp;pid=f854f7517&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666010" y="2412116"/>
            <a:ext cx="1133856"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5_BD.4_3#ac421bb91.choice_image?htil=2&amp;vop=1&amp;pid=f854f7517&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020210" y="2476124"/>
            <a:ext cx="1133856"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ac421bb91?vop=1&amp;vop=1&amp;pid=f854f7517&amp;color=0,0,0&amp;vtp=1&amp;bt=1&amp;bbb=1&amp;hb=1"/>
              <p:cNvSpPr/>
              <p:nvPr/>
            </p:nvSpPr>
            <p:spPr>
              <a:xfrm>
                <a:off x="722376" y="972000"/>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薄膜中分子间的距离比液体内部大一些,分子间的相互作用表现为引力,方向与液面相切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生收缩效果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；用烧热的针刺破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侧的薄膜</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侧的薄膜将使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的面积趋于最小.故D正确.</a:t>
                </a:r>
                <a:endParaRPr lang="en-US" altLang="zh-CN" sz="2200" dirty="0"/>
              </a:p>
            </p:txBody>
          </p:sp>
        </mc:Choice>
        <mc:Fallback>
          <p:sp>
            <p:nvSpPr>
              <p:cNvPr id="2" name="QC_5_AS.6_1#ac421bb91?vop=1&amp;vop=1&amp;pid=f854f7517&amp;color=0,0,0&amp;vtp=1&amp;bt=1&amp;bbb=1&amp;hb=1"/>
              <p:cNvSpPr>
                <a:spLocks noRot="1" noChangeAspect="1" noMove="1" noResize="1" noEditPoints="1" noAdjustHandles="1" noChangeArrowheads="1" noChangeShapeType="1" noTextEdit="1"/>
              </p:cNvSpPr>
              <p:nvPr/>
            </p:nvSpPr>
            <p:spPr>
              <a:xfrm>
                <a:off x="722376" y="972000"/>
                <a:ext cx="10753344" cy="936879"/>
              </a:xfrm>
              <a:prstGeom prst="rect">
                <a:avLst/>
              </a:prstGeom>
              <a:blipFill rotWithShape="1">
                <a:blip r:embed="rId1"/>
                <a:stretch>
                  <a:fillRect l="-4" t="-48" r="-957" b="-56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952591e16?htil=3&amp;vop=1&amp;pid=5e94544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12810" y="2272665"/>
            <a:ext cx="2256790" cy="217043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952591e16?htil=3&amp;vop=1&amp;pid=5e9454469&amp;color=0,0,0&amp;vtp=1&amp;bt=1&amp;bbb=1&amp;hb=1"/>
          <p:cNvSpPr/>
          <p:nvPr/>
        </p:nvSpPr>
        <p:spPr>
          <a:xfrm>
            <a:off x="722376" y="972000"/>
            <a:ext cx="68031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图为某同学外出旅游时给盆栽设置的自动浇水装置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，棉线一端放入盛水</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另一端放入盆栽，水会持续经过棉线到达盆栽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952591e16.bracket?vop=1&amp;pid=5e9454469&amp;color=0,0,0&amp;vpa=3&amp;vtp=1"/>
          <p:cNvSpPr/>
          <p:nvPr/>
        </p:nvSpPr>
        <p:spPr>
          <a:xfrm>
            <a:off x="9077071" y="142793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7_3#952591e16.choices?htil=3&amp;vop=1&amp;pid=5e9454469&amp;color=0,0,0&amp;vtp=1&amp;bbb=1"/>
          <p:cNvSpPr/>
          <p:nvPr/>
        </p:nvSpPr>
        <p:spPr>
          <a:xfrm>
            <a:off x="799846" y="2043244"/>
            <a:ext cx="680313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A.水不浸润棉线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.该装置利用了毛细现象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.棉线与水接触的附着层内，水分子间的作用力表现为引力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.在完全失重的环境下，该装置将不会对盆栽浇水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952591e16?vop=1&amp;vop=1&amp;pid=5e945446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水能从盛水容器通过棉线到盆栽,说明水浸润棉线,故A错误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；该装置通过棉线把水从低处引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到高处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,利用了毛细现象,故B正确；棉线与水接触的附着层内,由于棉线分子对水分子的吸引力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分子比较密集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,水分子间的作用力表现为斥力,故C错误；在完全失重的环境下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,分子间作用力仍然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,毛细现象更明显,该装置仍会对盆栽浇水,故D错误.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338908bb6?vop=1&amp;pid=5e945446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[北京通州区2025月考]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水能够浸润玻璃.向正方形的玻璃鱼缸内注入一定体积的水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（图中阴影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），然后盖上玻璃板，完全密封.如果把这个鱼缸放置在天宫空间站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，即处于完全失重的环境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则稳定后鱼缸内水的形状可能是(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338908bb6.bracket?vop=1&amp;pid=5e9454469&amp;color=0,0,0&amp;vpa=4&amp;vtp=1"/>
          <p:cNvSpPr/>
          <p:nvPr/>
        </p:nvSpPr>
        <p:spPr>
          <a:xfrm>
            <a:off x="498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0_2#338908bb6.choices?vop=1&amp;pid=5e9454469&amp;color=0,0,0&amp;vtp=1&amp;bbb=1"/>
          <p:cNvSpPr/>
          <p:nvPr/>
        </p:nvSpPr>
        <p:spPr>
          <a:xfrm>
            <a:off x="722377" y="2408877"/>
            <a:ext cx="10749630" cy="920052"/>
          </a:xfrm>
          <a:prstGeom prst="rect">
            <a:avLst/>
          </a:prstGeom>
          <a:noFill/>
        </p:spPr>
        <p:txBody>
          <a:bodyPr wrap="none" lIns="0" tIns="0" rIns="0" bIns="0" rtlCol="0" anchor="t"/>
          <a:lstStyle/>
          <a:p>
            <a:pPr latinLnBrk="1">
              <a:lnSpc>
                <a:spcPts val="8200"/>
              </a:lnSpc>
              <a:tabLst>
                <a:tab pos="2757170" algn="l"/>
                <a:tab pos="5476240" algn="l"/>
                <a:tab pos="82080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4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4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4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4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10_2#338908bb6.choice_image?vop=1&amp;pid=5e9454469&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7712" y="2413005"/>
            <a:ext cx="923544"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0_2#338908bb6.choice_image?vop=1&amp;pid=5e9454469&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24245" y="2413005"/>
            <a:ext cx="923544"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0_2#338908bb6.choice_image?vop=1&amp;pid=5e9454469&amp;color=0,0,0&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54427" y="2413005"/>
            <a:ext cx="923544"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0_2#338908bb6.choice_image?vop=1&amp;pid=5e9454469&amp;color=0,0,0&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92801" y="2413005"/>
            <a:ext cx="923544"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1963</Words>
  <Application>WPS 演示</Application>
  <PresentationFormat>宽屏</PresentationFormat>
  <Paragraphs>100</Paragraphs>
  <Slides>18</Slides>
  <Notes>18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18</vt:i4>
      </vt:variant>
    </vt:vector>
  </HeadingPairs>
  <TitlesOfParts>
    <vt:vector size="4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5</cp:revision>
  <dcterms:created xsi:type="dcterms:W3CDTF">2025-10-15T03:46:00Z</dcterms:created>
  <dcterms:modified xsi:type="dcterms:W3CDTF">2025-10-22T01:12:44Z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006D54793B6745368FC8ECDD4E1B4700_12</vt:lpwstr>
  </property>
  <property fmtid="{D5CDD505-2E9C-101B-9397-08002B2CF9AE}" pid="3" name="KSOProductBuildVer">
    <vt:lpwstr>2052-12.1.0.23125</vt:lpwstr>
  </property>
</Properties>
</file>